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6" r:id="rId2"/>
    <p:sldId id="257" r:id="rId3"/>
    <p:sldId id="258" r:id="rId4"/>
    <p:sldId id="262" r:id="rId5"/>
    <p:sldId id="261" r:id="rId6"/>
    <p:sldId id="263" r:id="rId7"/>
    <p:sldId id="259" r:id="rId8"/>
    <p:sldId id="264" r:id="rId9"/>
    <p:sldId id="260" r:id="rId10"/>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p:scale>
          <a:sx n="76" d="100"/>
          <a:sy n="76" d="100"/>
        </p:scale>
        <p:origin x="-696" y="1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bg>
      <p:bgRef idx="1001">
        <a:schemeClr val="bg2"/>
      </p:bgRef>
    </p:bg>
    <p:spTree>
      <p:nvGrpSpPr>
        <p:cNvPr id="1" name=""/>
        <p:cNvGrpSpPr/>
        <p:nvPr/>
      </p:nvGrpSpPr>
      <p:grpSpPr>
        <a:xfrm>
          <a:off x="0" y="0"/>
          <a:ext cx="0" cy="0"/>
          <a:chOff x="0" y="0"/>
          <a:chExt cx="0" cy="0"/>
        </a:xfrm>
      </p:grpSpPr>
      <p:sp>
        <p:nvSpPr>
          <p:cNvPr id="15" name="مستطيل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مستطيل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مستطيل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مستطيل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مستطيل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عنوان فرعي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a:t>انقر لتحرير نمط العنوان الثانوي الرئيسي</a:t>
            </a:r>
            <a:endParaRPr kumimoji="0" lang="en-US"/>
          </a:p>
        </p:txBody>
      </p:sp>
      <p:sp>
        <p:nvSpPr>
          <p:cNvPr id="28" name="عنصر نائب للتاريخ 27"/>
          <p:cNvSpPr>
            <a:spLocks noGrp="1"/>
          </p:cNvSpPr>
          <p:nvPr>
            <p:ph type="dt" sz="half" idx="10"/>
          </p:nvPr>
        </p:nvSpPr>
        <p:spPr/>
        <p:txBody>
          <a:bodyPr/>
          <a:lstStyle/>
          <a:p>
            <a:fld id="{44A1BD17-7ECF-4513-8ADB-B0D5FE22F424}" type="datetimeFigureOut">
              <a:rPr lang="ar-IQ" smtClean="0"/>
              <a:t>05/06/1444</a:t>
            </a:fld>
            <a:endParaRPr lang="ar-IQ"/>
          </a:p>
        </p:txBody>
      </p:sp>
      <p:sp>
        <p:nvSpPr>
          <p:cNvPr id="17" name="عنصر نائب للتذييل 16"/>
          <p:cNvSpPr>
            <a:spLocks noGrp="1"/>
          </p:cNvSpPr>
          <p:nvPr>
            <p:ph type="ftr" sz="quarter" idx="11"/>
          </p:nvPr>
        </p:nvSpPr>
        <p:spPr/>
        <p:txBody>
          <a:bodyPr/>
          <a:lstStyle/>
          <a:p>
            <a:endParaRPr lang="ar-IQ"/>
          </a:p>
        </p:txBody>
      </p:sp>
      <p:sp>
        <p:nvSpPr>
          <p:cNvPr id="7" name="رابط مستقيم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مستطيل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شكل بيضاوي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شكل بيضاوي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عنصر نائب لرقم الشريحة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E001B4A1-7D2F-4042-A73D-A1B79F03FC58}" type="slidenum">
              <a:rPr lang="ar-IQ" smtClean="0"/>
              <a:t>‹#›</a:t>
            </a:fld>
            <a:endParaRPr lang="ar-IQ"/>
          </a:p>
        </p:txBody>
      </p:sp>
      <p:sp>
        <p:nvSpPr>
          <p:cNvPr id="8" name="عنوان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ar-SA"/>
              <a:t>انقر لتحرير نمط العنوان الرئيسي</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bg>
      <p:bgRef idx="1001">
        <a:schemeClr val="bg2"/>
      </p:bgRef>
    </p:bg>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4" name="عنصر نائب للتاريخ 3"/>
          <p:cNvSpPr>
            <a:spLocks noGrp="1"/>
          </p:cNvSpPr>
          <p:nvPr>
            <p:ph type="dt" sz="half" idx="10"/>
          </p:nvPr>
        </p:nvSpPr>
        <p:spPr/>
        <p:txBody>
          <a:bodyPr/>
          <a:lstStyle/>
          <a:p>
            <a:fld id="{44A1BD17-7ECF-4513-8ADB-B0D5FE22F424}" type="datetimeFigureOut">
              <a:rPr lang="ar-IQ" smtClean="0"/>
              <a:t>05/06/1444</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E001B4A1-7D2F-4042-A73D-A1B79F03FC58}" type="slidenum">
              <a:rPr lang="ar-IQ" smtClean="0"/>
              <a:t>‹#›</a:t>
            </a:fld>
            <a:endParaRPr lang="ar-IQ"/>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عنوان ونص عموديان">
    <p:bg>
      <p:bgRef idx="1001">
        <a:schemeClr val="bg2"/>
      </p:bgRef>
    </p:bg>
    <p:spTree>
      <p:nvGrpSpPr>
        <p:cNvPr id="1" name=""/>
        <p:cNvGrpSpPr/>
        <p:nvPr/>
      </p:nvGrpSpPr>
      <p:grpSpPr>
        <a:xfrm>
          <a:off x="0" y="0"/>
          <a:ext cx="0" cy="0"/>
          <a:chOff x="0" y="0"/>
          <a:chExt cx="0" cy="0"/>
        </a:xfrm>
      </p:grpSpPr>
      <p:sp>
        <p:nvSpPr>
          <p:cNvPr id="7" name="مستطيل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مستطيل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مستطيل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مستطيل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مستطيل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مستطيل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رابط مستقيم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شكل بيضاوي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شكل بيضاوي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عنصر نائب لرقم الشريحة 5"/>
          <p:cNvSpPr>
            <a:spLocks noGrp="1"/>
          </p:cNvSpPr>
          <p:nvPr>
            <p:ph type="sldNum" sz="quarter" idx="12"/>
          </p:nvPr>
        </p:nvSpPr>
        <p:spPr>
          <a:xfrm>
            <a:off x="6915912" y="3009901"/>
            <a:ext cx="457200" cy="441325"/>
          </a:xfrm>
        </p:spPr>
        <p:txBody>
          <a:bodyPr/>
          <a:lstStyle/>
          <a:p>
            <a:fld id="{E001B4A1-7D2F-4042-A73D-A1B79F03FC58}" type="slidenum">
              <a:rPr lang="ar-IQ" smtClean="0"/>
              <a:t>‹#›</a:t>
            </a:fld>
            <a:endParaRPr lang="ar-IQ"/>
          </a:p>
        </p:txBody>
      </p:sp>
      <p:sp>
        <p:nvSpPr>
          <p:cNvPr id="3" name="عنصر نائب للعنوان العمودي 2"/>
          <p:cNvSpPr>
            <a:spLocks noGrp="1"/>
          </p:cNvSpPr>
          <p:nvPr>
            <p:ph type="body" orient="vert" idx="1"/>
          </p:nvPr>
        </p:nvSpPr>
        <p:spPr>
          <a:xfrm>
            <a:off x="304800" y="304800"/>
            <a:ext cx="6553200" cy="5821366"/>
          </a:xfrm>
        </p:spPr>
        <p:txBody>
          <a:bodyPr vert="eaVert"/>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4" name="عنصر نائب للتاريخ 3"/>
          <p:cNvSpPr>
            <a:spLocks noGrp="1"/>
          </p:cNvSpPr>
          <p:nvPr>
            <p:ph type="dt" sz="half" idx="10"/>
          </p:nvPr>
        </p:nvSpPr>
        <p:spPr/>
        <p:txBody>
          <a:bodyPr/>
          <a:lstStyle/>
          <a:p>
            <a:fld id="{44A1BD17-7ECF-4513-8ADB-B0D5FE22F424}" type="datetimeFigureOut">
              <a:rPr lang="ar-IQ" smtClean="0"/>
              <a:t>05/06/1444</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2" name="عنوان عمودي 1"/>
          <p:cNvSpPr>
            <a:spLocks noGrp="1"/>
          </p:cNvSpPr>
          <p:nvPr>
            <p:ph type="title" orient="vert"/>
          </p:nvPr>
        </p:nvSpPr>
        <p:spPr>
          <a:xfrm>
            <a:off x="7391400" y="304801"/>
            <a:ext cx="1447800" cy="5851525"/>
          </a:xfrm>
        </p:spPr>
        <p:txBody>
          <a:bodyPr vert="eaVert"/>
          <a:lstStyle/>
          <a:p>
            <a:r>
              <a:rPr kumimoji="0" lang="ar-SA"/>
              <a:t>انقر لتحرير نمط العنوان الرئيسي</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bg>
      <p:bgRef idx="1001">
        <a:schemeClr val="bg2"/>
      </p:bgRef>
    </p:bg>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solidFill>
                  <a:schemeClr val="accent3">
                    <a:shade val="75000"/>
                  </a:schemeClr>
                </a:solidFill>
              </a:defRPr>
            </a:lvl1pPr>
          </a:lstStyle>
          <a:p>
            <a:r>
              <a:rPr kumimoji="0" lang="ar-SA"/>
              <a:t>انقر لتحرير نمط العنوان الرئيسي</a:t>
            </a:r>
            <a:endParaRPr kumimoji="0" lang="en-US"/>
          </a:p>
        </p:txBody>
      </p:sp>
      <p:sp>
        <p:nvSpPr>
          <p:cNvPr id="4" name="عنصر نائب للتاريخ 3"/>
          <p:cNvSpPr>
            <a:spLocks noGrp="1"/>
          </p:cNvSpPr>
          <p:nvPr>
            <p:ph type="dt" sz="half" idx="10"/>
          </p:nvPr>
        </p:nvSpPr>
        <p:spPr/>
        <p:txBody>
          <a:bodyPr/>
          <a:lstStyle/>
          <a:p>
            <a:fld id="{44A1BD17-7ECF-4513-8ADB-B0D5FE22F424}" type="datetimeFigureOut">
              <a:rPr lang="ar-IQ" smtClean="0"/>
              <a:t>05/06/1444</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a:xfrm>
            <a:off x="4361688" y="1026372"/>
            <a:ext cx="457200" cy="441325"/>
          </a:xfrm>
        </p:spPr>
        <p:txBody>
          <a:bodyPr/>
          <a:lstStyle/>
          <a:p>
            <a:fld id="{E001B4A1-7D2F-4042-A73D-A1B79F03FC58}" type="slidenum">
              <a:rPr lang="ar-IQ" smtClean="0"/>
              <a:t>‹#›</a:t>
            </a:fld>
            <a:endParaRPr lang="ar-IQ"/>
          </a:p>
        </p:txBody>
      </p:sp>
      <p:sp>
        <p:nvSpPr>
          <p:cNvPr id="8" name="عنصر نائب للمحتوى 7"/>
          <p:cNvSpPr>
            <a:spLocks noGrp="1"/>
          </p:cNvSpPr>
          <p:nvPr>
            <p:ph sz="quarter" idx="1"/>
          </p:nvPr>
        </p:nvSpPr>
        <p:spPr>
          <a:xfrm>
            <a:off x="301752" y="1527048"/>
            <a:ext cx="8503920" cy="4572000"/>
          </a:xfrm>
        </p:spPr>
        <p:txBody>
          <a:bodyPr/>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bg>
      <p:bgRef idx="1001">
        <a:schemeClr val="bg1"/>
      </p:bgRef>
    </p:bg>
    <p:spTree>
      <p:nvGrpSpPr>
        <p:cNvPr id="1" name=""/>
        <p:cNvGrpSpPr/>
        <p:nvPr/>
      </p:nvGrpSpPr>
      <p:grpSpPr>
        <a:xfrm>
          <a:off x="0" y="0"/>
          <a:ext cx="0" cy="0"/>
          <a:chOff x="0" y="0"/>
          <a:chExt cx="0" cy="0"/>
        </a:xfrm>
      </p:grpSpPr>
      <p:sp>
        <p:nvSpPr>
          <p:cNvPr id="17" name="مستطيل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مستطيل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مستطيل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مستطيل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مستطيل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مستطيل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عنصر نائب للنص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a:t>انقر لتحرير أنماط النص الرئيسي</a:t>
            </a:r>
          </a:p>
        </p:txBody>
      </p:sp>
      <p:sp>
        <p:nvSpPr>
          <p:cNvPr id="13" name="مستطيل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مستطيل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عنصر نائب للتذييل 4"/>
          <p:cNvSpPr>
            <a:spLocks noGrp="1"/>
          </p:cNvSpPr>
          <p:nvPr>
            <p:ph type="ftr" sz="quarter" idx="11"/>
          </p:nvPr>
        </p:nvSpPr>
        <p:spPr/>
        <p:txBody>
          <a:bodyPr/>
          <a:lstStyle/>
          <a:p>
            <a:endParaRPr lang="ar-IQ"/>
          </a:p>
        </p:txBody>
      </p:sp>
      <p:sp>
        <p:nvSpPr>
          <p:cNvPr id="4" name="عنصر نائب للتاريخ 3"/>
          <p:cNvSpPr>
            <a:spLocks noGrp="1"/>
          </p:cNvSpPr>
          <p:nvPr>
            <p:ph type="dt" sz="half" idx="10"/>
          </p:nvPr>
        </p:nvSpPr>
        <p:spPr/>
        <p:txBody>
          <a:bodyPr/>
          <a:lstStyle/>
          <a:p>
            <a:fld id="{44A1BD17-7ECF-4513-8ADB-B0D5FE22F424}" type="datetimeFigureOut">
              <a:rPr lang="ar-IQ" smtClean="0"/>
              <a:t>05/06/1444</a:t>
            </a:fld>
            <a:endParaRPr lang="ar-IQ"/>
          </a:p>
        </p:txBody>
      </p:sp>
      <p:sp>
        <p:nvSpPr>
          <p:cNvPr id="8" name="رابط مستقيم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شكل بيضاوي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شكل بيضاوي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عنصر نائب لرقم الشريحة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E001B4A1-7D2F-4042-A73D-A1B79F03FC58}" type="slidenum">
              <a:rPr lang="ar-IQ" smtClean="0"/>
              <a:t>‹#›</a:t>
            </a:fld>
            <a:endParaRPr lang="ar-IQ"/>
          </a:p>
        </p:txBody>
      </p:sp>
      <p:sp>
        <p:nvSpPr>
          <p:cNvPr id="2" name="عنوان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ar-SA"/>
              <a:t>انقر لتحرير نمط العنوان الرئيسي</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bg>
      <p:bgRef idx="1001">
        <a:schemeClr val="bg2"/>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301752" y="228600"/>
            <a:ext cx="8534400" cy="758952"/>
          </a:xfrm>
        </p:spPr>
        <p:txBody>
          <a:bodyPr/>
          <a:lstStyle/>
          <a:p>
            <a:r>
              <a:rPr kumimoji="0" lang="ar-SA"/>
              <a:t>انقر لتحرير نمط العنوان الرئيسي</a:t>
            </a:r>
            <a:endParaRPr kumimoji="0" lang="en-US"/>
          </a:p>
        </p:txBody>
      </p:sp>
      <p:sp>
        <p:nvSpPr>
          <p:cNvPr id="5" name="عنصر نائب للتاريخ 4"/>
          <p:cNvSpPr>
            <a:spLocks noGrp="1"/>
          </p:cNvSpPr>
          <p:nvPr>
            <p:ph type="dt" sz="half" idx="10"/>
          </p:nvPr>
        </p:nvSpPr>
        <p:spPr>
          <a:xfrm>
            <a:off x="5791200" y="6409944"/>
            <a:ext cx="3044952" cy="365760"/>
          </a:xfrm>
        </p:spPr>
        <p:txBody>
          <a:bodyPr/>
          <a:lstStyle/>
          <a:p>
            <a:fld id="{44A1BD17-7ECF-4513-8ADB-B0D5FE22F424}" type="datetimeFigureOut">
              <a:rPr lang="ar-IQ" smtClean="0"/>
              <a:t>05/06/1444</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E001B4A1-7D2F-4042-A73D-A1B79F03FC58}" type="slidenum">
              <a:rPr lang="ar-IQ" smtClean="0"/>
              <a:t>‹#›</a:t>
            </a:fld>
            <a:endParaRPr lang="ar-IQ"/>
          </a:p>
        </p:txBody>
      </p:sp>
      <p:sp>
        <p:nvSpPr>
          <p:cNvPr id="8" name="رابط مستقيم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عنصر نائب للمحتوى 9"/>
          <p:cNvSpPr>
            <a:spLocks noGrp="1"/>
          </p:cNvSpPr>
          <p:nvPr>
            <p:ph sz="half" idx="1"/>
          </p:nvPr>
        </p:nvSpPr>
        <p:spPr>
          <a:xfrm>
            <a:off x="301752" y="1371600"/>
            <a:ext cx="4038600" cy="4681728"/>
          </a:xfrm>
        </p:spPr>
        <p:txBody>
          <a:bodyPr/>
          <a:lstStyle>
            <a:lvl1pPr>
              <a:defRPr sz="2500"/>
            </a:lvl1pPr>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12" name="عنصر نائب للمحتوى 11"/>
          <p:cNvSpPr>
            <a:spLocks noGrp="1"/>
          </p:cNvSpPr>
          <p:nvPr>
            <p:ph sz="half" idx="2"/>
          </p:nvPr>
        </p:nvSpPr>
        <p:spPr>
          <a:xfrm>
            <a:off x="4800600" y="1371600"/>
            <a:ext cx="4038600" cy="4681728"/>
          </a:xfrm>
        </p:spPr>
        <p:txBody>
          <a:bodyPr/>
          <a:lstStyle>
            <a:lvl1pPr>
              <a:defRPr sz="2500"/>
            </a:lvl1pPr>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مقارنة">
    <p:bg>
      <p:bgRef idx="1001">
        <a:schemeClr val="bg2"/>
      </p:bgRef>
    </p:bg>
    <p:spTree>
      <p:nvGrpSpPr>
        <p:cNvPr id="1" name=""/>
        <p:cNvGrpSpPr/>
        <p:nvPr/>
      </p:nvGrpSpPr>
      <p:grpSpPr>
        <a:xfrm>
          <a:off x="0" y="0"/>
          <a:ext cx="0" cy="0"/>
          <a:chOff x="0" y="0"/>
          <a:chExt cx="0" cy="0"/>
        </a:xfrm>
      </p:grpSpPr>
      <p:sp>
        <p:nvSpPr>
          <p:cNvPr id="10" name="رابط مستقيم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مستطيل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مستطيل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مستطيل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مستطيل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مستطيل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مستطيل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عنصر نائب للنص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ar-SA"/>
              <a:t>انقر لتحرير أنماط النص الرئيسي</a:t>
            </a:r>
          </a:p>
        </p:txBody>
      </p:sp>
      <p:sp>
        <p:nvSpPr>
          <p:cNvPr id="4" name="عنصر نائب للنص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ar-SA"/>
              <a:t>انقر لتحرير أنماط النص الرئيسي</a:t>
            </a:r>
          </a:p>
        </p:txBody>
      </p:sp>
      <p:sp>
        <p:nvSpPr>
          <p:cNvPr id="7" name="عنصر نائب للتاريخ 6"/>
          <p:cNvSpPr>
            <a:spLocks noGrp="1"/>
          </p:cNvSpPr>
          <p:nvPr>
            <p:ph type="dt" sz="half" idx="10"/>
          </p:nvPr>
        </p:nvSpPr>
        <p:spPr/>
        <p:txBody>
          <a:bodyPr/>
          <a:lstStyle/>
          <a:p>
            <a:fld id="{44A1BD17-7ECF-4513-8ADB-B0D5FE22F424}" type="datetimeFigureOut">
              <a:rPr lang="ar-IQ" smtClean="0"/>
              <a:t>05/06/1444</a:t>
            </a:fld>
            <a:endParaRPr lang="ar-IQ"/>
          </a:p>
        </p:txBody>
      </p:sp>
      <p:sp>
        <p:nvSpPr>
          <p:cNvPr id="8" name="عنصر نائب للتذييل 7"/>
          <p:cNvSpPr>
            <a:spLocks noGrp="1"/>
          </p:cNvSpPr>
          <p:nvPr>
            <p:ph type="ftr" sz="quarter" idx="11"/>
          </p:nvPr>
        </p:nvSpPr>
        <p:spPr>
          <a:xfrm>
            <a:off x="304800" y="6409944"/>
            <a:ext cx="3581400" cy="365760"/>
          </a:xfrm>
        </p:spPr>
        <p:txBody>
          <a:bodyPr/>
          <a:lstStyle/>
          <a:p>
            <a:endParaRPr lang="ar-IQ"/>
          </a:p>
        </p:txBody>
      </p:sp>
      <p:sp>
        <p:nvSpPr>
          <p:cNvPr id="15" name="رابط مستقيم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مستطيل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عنصر نائب للمحتوى 23"/>
          <p:cNvSpPr>
            <a:spLocks noGrp="1"/>
          </p:cNvSpPr>
          <p:nvPr>
            <p:ph sz="quarter" idx="2"/>
          </p:nvPr>
        </p:nvSpPr>
        <p:spPr>
          <a:xfrm>
            <a:off x="301752" y="2471383"/>
            <a:ext cx="4041648" cy="3818404"/>
          </a:xfrm>
        </p:spPr>
        <p:txBody>
          <a:bodyPr/>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26" name="عنصر نائب للمحتوى 25"/>
          <p:cNvSpPr>
            <a:spLocks noGrp="1"/>
          </p:cNvSpPr>
          <p:nvPr>
            <p:ph sz="quarter" idx="4"/>
          </p:nvPr>
        </p:nvSpPr>
        <p:spPr>
          <a:xfrm>
            <a:off x="4800600" y="2471383"/>
            <a:ext cx="4038600" cy="3822192"/>
          </a:xfrm>
        </p:spPr>
        <p:txBody>
          <a:bodyPr/>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25" name="شكل بيضاوي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شكل بيضاوي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عنصر نائب لرقم الشريحة 8"/>
          <p:cNvSpPr>
            <a:spLocks noGrp="1"/>
          </p:cNvSpPr>
          <p:nvPr>
            <p:ph type="sldNum" sz="quarter" idx="12"/>
          </p:nvPr>
        </p:nvSpPr>
        <p:spPr>
          <a:xfrm>
            <a:off x="4343400" y="1042416"/>
            <a:ext cx="457200" cy="441325"/>
          </a:xfrm>
        </p:spPr>
        <p:txBody>
          <a:bodyPr/>
          <a:lstStyle>
            <a:lvl1pPr algn="ctr">
              <a:defRPr/>
            </a:lvl1pPr>
          </a:lstStyle>
          <a:p>
            <a:fld id="{E001B4A1-7D2F-4042-A73D-A1B79F03FC58}" type="slidenum">
              <a:rPr lang="ar-IQ" smtClean="0"/>
              <a:t>‹#›</a:t>
            </a:fld>
            <a:endParaRPr lang="ar-IQ"/>
          </a:p>
        </p:txBody>
      </p:sp>
      <p:sp>
        <p:nvSpPr>
          <p:cNvPr id="23" name="عنوان 22"/>
          <p:cNvSpPr>
            <a:spLocks noGrp="1"/>
          </p:cNvSpPr>
          <p:nvPr>
            <p:ph type="title"/>
          </p:nvPr>
        </p:nvSpPr>
        <p:spPr/>
        <p:txBody>
          <a:bodyPr rtlCol="0" anchor="b" anchorCtr="0"/>
          <a:lstStyle/>
          <a:p>
            <a:r>
              <a:rPr kumimoji="0" lang="ar-SA"/>
              <a:t>انقر لتحرير نمط العنوان الرئيسي</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a:t>انقر لتحرير نمط العنوان الرئيسي</a:t>
            </a:r>
            <a:endParaRPr kumimoji="0" lang="en-US"/>
          </a:p>
        </p:txBody>
      </p:sp>
      <p:sp>
        <p:nvSpPr>
          <p:cNvPr id="3" name="عنصر نائب للتاريخ 2"/>
          <p:cNvSpPr>
            <a:spLocks noGrp="1"/>
          </p:cNvSpPr>
          <p:nvPr>
            <p:ph type="dt" sz="half" idx="10"/>
          </p:nvPr>
        </p:nvSpPr>
        <p:spPr/>
        <p:txBody>
          <a:bodyPr/>
          <a:lstStyle/>
          <a:p>
            <a:fld id="{44A1BD17-7ECF-4513-8ADB-B0D5FE22F424}" type="datetimeFigureOut">
              <a:rPr lang="ar-IQ" smtClean="0"/>
              <a:t>05/06/1444</a:t>
            </a:fld>
            <a:endParaRPr lang="ar-IQ"/>
          </a:p>
        </p:txBody>
      </p:sp>
      <p:sp>
        <p:nvSpPr>
          <p:cNvPr id="4" name="عنصر نائب للتذييل 3"/>
          <p:cNvSpPr>
            <a:spLocks noGrp="1"/>
          </p:cNvSpPr>
          <p:nvPr>
            <p:ph type="ftr" sz="quarter" idx="11"/>
          </p:nvPr>
        </p:nvSpPr>
        <p:spPr/>
        <p:txBody>
          <a:bodyPr/>
          <a:lstStyle/>
          <a:p>
            <a:endParaRPr lang="ar-IQ"/>
          </a:p>
        </p:txBody>
      </p:sp>
      <p:sp>
        <p:nvSpPr>
          <p:cNvPr id="5" name="عنصر نائب لرقم الشريحة 4"/>
          <p:cNvSpPr>
            <a:spLocks noGrp="1"/>
          </p:cNvSpPr>
          <p:nvPr>
            <p:ph type="sldNum" sz="quarter" idx="12"/>
          </p:nvPr>
        </p:nvSpPr>
        <p:spPr>
          <a:xfrm>
            <a:off x="4343400" y="1036020"/>
            <a:ext cx="457200" cy="441325"/>
          </a:xfrm>
        </p:spPr>
        <p:txBody>
          <a:bodyPr/>
          <a:lstStyle/>
          <a:p>
            <a:fld id="{E001B4A1-7D2F-4042-A73D-A1B79F03FC58}" type="slidenum">
              <a:rPr lang="ar-IQ" smtClean="0"/>
              <a:t>‹#›</a:t>
            </a:fld>
            <a:endParaRPr lang="ar-IQ"/>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فارغ">
    <p:spTree>
      <p:nvGrpSpPr>
        <p:cNvPr id="1" name=""/>
        <p:cNvGrpSpPr/>
        <p:nvPr/>
      </p:nvGrpSpPr>
      <p:grpSpPr>
        <a:xfrm>
          <a:off x="0" y="0"/>
          <a:ext cx="0" cy="0"/>
          <a:chOff x="0" y="0"/>
          <a:chExt cx="0" cy="0"/>
        </a:xfrm>
      </p:grpSpPr>
      <p:sp>
        <p:nvSpPr>
          <p:cNvPr id="7" name="مستطيل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مستطيل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مستطيل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مستطيل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مستطيل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مستطيل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عنصر نائب للتاريخ 1"/>
          <p:cNvSpPr>
            <a:spLocks noGrp="1"/>
          </p:cNvSpPr>
          <p:nvPr>
            <p:ph type="dt" sz="half" idx="10"/>
          </p:nvPr>
        </p:nvSpPr>
        <p:spPr/>
        <p:txBody>
          <a:bodyPr/>
          <a:lstStyle/>
          <a:p>
            <a:fld id="{44A1BD17-7ECF-4513-8ADB-B0D5FE22F424}" type="datetimeFigureOut">
              <a:rPr lang="ar-IQ" smtClean="0"/>
              <a:t>05/06/1444</a:t>
            </a:fld>
            <a:endParaRPr lang="ar-IQ"/>
          </a:p>
        </p:txBody>
      </p:sp>
      <p:sp>
        <p:nvSpPr>
          <p:cNvPr id="3" name="عنصر نائب للتذييل 2"/>
          <p:cNvSpPr>
            <a:spLocks noGrp="1"/>
          </p:cNvSpPr>
          <p:nvPr>
            <p:ph type="ftr" sz="quarter" idx="11"/>
          </p:nvPr>
        </p:nvSpPr>
        <p:spPr/>
        <p:txBody>
          <a:bodyPr/>
          <a:lstStyle/>
          <a:p>
            <a:endParaRPr lang="ar-IQ"/>
          </a:p>
        </p:txBody>
      </p:sp>
      <p:sp>
        <p:nvSpPr>
          <p:cNvPr id="4" name="عنصر نائب لرقم الشريحة 3"/>
          <p:cNvSpPr>
            <a:spLocks noGrp="1"/>
          </p:cNvSpPr>
          <p:nvPr>
            <p:ph type="sldNum" sz="quarter" idx="12"/>
          </p:nvPr>
        </p:nvSpPr>
        <p:spPr>
          <a:xfrm>
            <a:off x="4267200" y="6324600"/>
            <a:ext cx="609600" cy="441324"/>
          </a:xfrm>
        </p:spPr>
        <p:txBody>
          <a:bodyPr/>
          <a:lstStyle>
            <a:lvl1pPr>
              <a:defRPr>
                <a:solidFill>
                  <a:srgbClr val="FFFFFF"/>
                </a:solidFill>
              </a:defRPr>
            </a:lvl1pPr>
          </a:lstStyle>
          <a:p>
            <a:fld id="{E001B4A1-7D2F-4042-A73D-A1B79F03FC58}" type="slidenum">
              <a:rPr lang="ar-IQ" smtClean="0"/>
              <a:t>‹#›</a:t>
            </a:fld>
            <a:endParaRPr lang="ar-IQ"/>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bg>
      <p:bgRef idx="1001">
        <a:schemeClr val="bg1"/>
      </p:bgRef>
    </p:bg>
    <p:spTree>
      <p:nvGrpSpPr>
        <p:cNvPr id="1" name=""/>
        <p:cNvGrpSpPr/>
        <p:nvPr/>
      </p:nvGrpSpPr>
      <p:grpSpPr>
        <a:xfrm>
          <a:off x="0" y="0"/>
          <a:ext cx="0" cy="0"/>
          <a:chOff x="0" y="0"/>
          <a:chExt cx="0" cy="0"/>
        </a:xfrm>
      </p:grpSpPr>
      <p:sp>
        <p:nvSpPr>
          <p:cNvPr id="19" name="مستطيل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مستطيل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مستطيل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مستطيل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مستطيل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مستطيل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عنوان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ar-SA"/>
              <a:t>انقر لتحرير نمط العنوان الرئيسي</a:t>
            </a:r>
            <a:endParaRPr kumimoji="0" lang="en-US"/>
          </a:p>
        </p:txBody>
      </p:sp>
      <p:sp>
        <p:nvSpPr>
          <p:cNvPr id="3" name="عنصر نائب للنص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ar-SA"/>
              <a:t>انقر لتحرير أنماط النص الرئيسي</a:t>
            </a:r>
          </a:p>
        </p:txBody>
      </p:sp>
      <p:sp>
        <p:nvSpPr>
          <p:cNvPr id="8" name="مستطيل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رابط مستقيم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عنصر نائب للمحتوى 19"/>
          <p:cNvSpPr>
            <a:spLocks noGrp="1"/>
          </p:cNvSpPr>
          <p:nvPr>
            <p:ph sz="quarter" idx="1"/>
          </p:nvPr>
        </p:nvSpPr>
        <p:spPr>
          <a:xfrm>
            <a:off x="3124200" y="685800"/>
            <a:ext cx="5638800" cy="5410200"/>
          </a:xfrm>
        </p:spPr>
        <p:txBody>
          <a:bodyPr/>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10" name="شكل بيضاوي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شكل بيضاوي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عنصر نائب لرقم الشريحة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E001B4A1-7D2F-4042-A73D-A1B79F03FC58}" type="slidenum">
              <a:rPr lang="ar-IQ" smtClean="0"/>
              <a:t>‹#›</a:t>
            </a:fld>
            <a:endParaRPr lang="ar-IQ"/>
          </a:p>
        </p:txBody>
      </p:sp>
      <p:sp>
        <p:nvSpPr>
          <p:cNvPr id="21" name="مستطيل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عنصر نائب للتاريخ 4"/>
          <p:cNvSpPr>
            <a:spLocks noGrp="1"/>
          </p:cNvSpPr>
          <p:nvPr>
            <p:ph type="dt" sz="half" idx="10"/>
          </p:nvPr>
        </p:nvSpPr>
        <p:spPr/>
        <p:txBody>
          <a:bodyPr/>
          <a:lstStyle/>
          <a:p>
            <a:fld id="{44A1BD17-7ECF-4513-8ADB-B0D5FE22F424}" type="datetimeFigureOut">
              <a:rPr lang="ar-IQ" smtClean="0"/>
              <a:t>05/06/1444</a:t>
            </a:fld>
            <a:endParaRPr lang="ar-IQ"/>
          </a:p>
        </p:txBody>
      </p:sp>
      <p:sp>
        <p:nvSpPr>
          <p:cNvPr id="6" name="عنصر نائب للتذييل 5"/>
          <p:cNvSpPr>
            <a:spLocks noGrp="1"/>
          </p:cNvSpPr>
          <p:nvPr>
            <p:ph type="ftr" sz="quarter" idx="11"/>
          </p:nvPr>
        </p:nvSpPr>
        <p:spPr>
          <a:xfrm>
            <a:off x="301752" y="6410848"/>
            <a:ext cx="3383280" cy="365760"/>
          </a:xfrm>
        </p:spPr>
        <p:txBody>
          <a:bodyPr/>
          <a:lstStyle/>
          <a:p>
            <a:endParaRPr lang="ar-IQ"/>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21" name="رابط مستقيم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مستطيل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مستطيل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مستطيل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مستطيل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مستطيل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مستطيل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مستطيل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شكل بيضاوي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شكل بيضاوي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عنصر نائب لرقم الشريحة 6"/>
          <p:cNvSpPr>
            <a:spLocks noGrp="1"/>
          </p:cNvSpPr>
          <p:nvPr>
            <p:ph type="sldNum" sz="quarter" idx="12"/>
          </p:nvPr>
        </p:nvSpPr>
        <p:spPr>
          <a:xfrm>
            <a:off x="1371600" y="312738"/>
            <a:ext cx="457200" cy="441325"/>
          </a:xfrm>
        </p:spPr>
        <p:txBody>
          <a:bodyPr/>
          <a:lstStyle/>
          <a:p>
            <a:fld id="{E001B4A1-7D2F-4042-A73D-A1B79F03FC58}" type="slidenum">
              <a:rPr lang="ar-IQ" smtClean="0"/>
              <a:t>‹#›</a:t>
            </a:fld>
            <a:endParaRPr lang="ar-IQ"/>
          </a:p>
        </p:txBody>
      </p:sp>
      <p:sp>
        <p:nvSpPr>
          <p:cNvPr id="2" name="عنوان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ar-SA"/>
              <a:t>انقر لتحرير نمط العنوان الرئيسي</a:t>
            </a:r>
            <a:endParaRPr kumimoji="0" lang="en-US"/>
          </a:p>
        </p:txBody>
      </p:sp>
      <p:sp>
        <p:nvSpPr>
          <p:cNvPr id="3" name="عنصر نائب للصورة 2"/>
          <p:cNvSpPr>
            <a:spLocks noGrp="1"/>
          </p:cNvSpPr>
          <p:nvPr>
            <p:ph type="pic" idx="1"/>
          </p:nvPr>
        </p:nvSpPr>
        <p:spPr>
          <a:xfrm>
            <a:off x="3000375" y="609600"/>
            <a:ext cx="5867400" cy="4267200"/>
          </a:xfrm>
        </p:spPr>
        <p:txBody>
          <a:bodyPr/>
          <a:lstStyle>
            <a:lvl1pPr marL="0" indent="0">
              <a:buNone/>
              <a:defRPr sz="3200"/>
            </a:lvl1pPr>
          </a:lstStyle>
          <a:p>
            <a:r>
              <a:rPr kumimoji="0" lang="ar-SA"/>
              <a:t>انقر فوق الأيقونة لإضافة صورة</a:t>
            </a:r>
            <a:endParaRPr kumimoji="0" lang="en-US" dirty="0"/>
          </a:p>
        </p:txBody>
      </p:sp>
      <p:sp>
        <p:nvSpPr>
          <p:cNvPr id="4" name="عنصر نائب للنص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ar-SA"/>
              <a:t>انقر لتحرير أنماط النص الرئيسي</a:t>
            </a:r>
          </a:p>
        </p:txBody>
      </p:sp>
      <p:sp>
        <p:nvSpPr>
          <p:cNvPr id="22" name="مستطيل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عنصر نائب للتاريخ 4"/>
          <p:cNvSpPr>
            <a:spLocks noGrp="1"/>
          </p:cNvSpPr>
          <p:nvPr>
            <p:ph type="dt" sz="half" idx="10"/>
          </p:nvPr>
        </p:nvSpPr>
        <p:spPr>
          <a:xfrm>
            <a:off x="5788152" y="6404984"/>
            <a:ext cx="3044952" cy="365760"/>
          </a:xfrm>
        </p:spPr>
        <p:txBody>
          <a:bodyPr/>
          <a:lstStyle/>
          <a:p>
            <a:fld id="{44A1BD17-7ECF-4513-8ADB-B0D5FE22F424}" type="datetimeFigureOut">
              <a:rPr lang="ar-IQ" smtClean="0"/>
              <a:t>05/06/1444</a:t>
            </a:fld>
            <a:endParaRPr lang="ar-IQ"/>
          </a:p>
        </p:txBody>
      </p:sp>
      <p:sp>
        <p:nvSpPr>
          <p:cNvPr id="6" name="عنصر نائب للتذييل 5"/>
          <p:cNvSpPr>
            <a:spLocks noGrp="1"/>
          </p:cNvSpPr>
          <p:nvPr>
            <p:ph type="ftr" sz="quarter" idx="11"/>
          </p:nvPr>
        </p:nvSpPr>
        <p:spPr>
          <a:xfrm>
            <a:off x="301752" y="6410848"/>
            <a:ext cx="3584448" cy="365760"/>
          </a:xfrm>
        </p:spPr>
        <p:txBody>
          <a:bodyPr/>
          <a:lstStyle/>
          <a:p>
            <a:endParaRPr lang="ar-IQ"/>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مستطيل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مستطيل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مستطيل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مستطيل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مستطيل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عنصر نائب للتاريخ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44A1BD17-7ECF-4513-8ADB-B0D5FE22F424}" type="datetimeFigureOut">
              <a:rPr lang="ar-IQ" smtClean="0"/>
              <a:t>05/06/1444</a:t>
            </a:fld>
            <a:endParaRPr lang="ar-IQ"/>
          </a:p>
        </p:txBody>
      </p:sp>
      <p:sp>
        <p:nvSpPr>
          <p:cNvPr id="3" name="عنصر نائب للتذييل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ar-IQ"/>
          </a:p>
        </p:txBody>
      </p:sp>
      <p:sp>
        <p:nvSpPr>
          <p:cNvPr id="8" name="مستطيل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رابط مستقيم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شكل بيضاوي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شكل بيضاوي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عنصر نائب لرقم الشريحة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E001B4A1-7D2F-4042-A73D-A1B79F03FC58}" type="slidenum">
              <a:rPr lang="ar-IQ" smtClean="0"/>
              <a:t>‹#›</a:t>
            </a:fld>
            <a:endParaRPr lang="ar-IQ"/>
          </a:p>
        </p:txBody>
      </p:sp>
      <p:sp>
        <p:nvSpPr>
          <p:cNvPr id="22" name="عنصر نائب للعنوان 21"/>
          <p:cNvSpPr>
            <a:spLocks noGrp="1"/>
          </p:cNvSpPr>
          <p:nvPr>
            <p:ph type="title"/>
          </p:nvPr>
        </p:nvSpPr>
        <p:spPr>
          <a:xfrm>
            <a:off x="301752" y="228600"/>
            <a:ext cx="8534400" cy="758952"/>
          </a:xfrm>
          <a:prstGeom prst="rect">
            <a:avLst/>
          </a:prstGeom>
        </p:spPr>
        <p:txBody>
          <a:bodyPr vert="horz" anchor="b">
            <a:normAutofit/>
          </a:bodyPr>
          <a:lstStyle/>
          <a:p>
            <a:r>
              <a:rPr kumimoji="0" lang="ar-SA"/>
              <a:t>انقر لتحرير نمط العنوان الرئيسي</a:t>
            </a:r>
            <a:endParaRPr kumimoji="0" lang="en-US"/>
          </a:p>
        </p:txBody>
      </p:sp>
      <p:sp>
        <p:nvSpPr>
          <p:cNvPr id="13" name="عنصر نائب للنص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ar-SA"/>
              <a:t>انقر لتحرير أنماط النص الرئيسي</a:t>
            </a:r>
          </a:p>
          <a:p>
            <a:pPr lvl="1" eaLnBrk="1" latinLnBrk="0" hangingPunct="1"/>
            <a:r>
              <a:rPr kumimoji="0" lang="ar-SA"/>
              <a:t>المستوى الثاني</a:t>
            </a:r>
          </a:p>
          <a:p>
            <a:pPr lvl="2" eaLnBrk="1" latinLnBrk="0" hangingPunct="1"/>
            <a:r>
              <a:rPr kumimoji="0" lang="ar-SA"/>
              <a:t>المستوى الثالث</a:t>
            </a:r>
          </a:p>
          <a:p>
            <a:pPr lvl="3" eaLnBrk="1" latinLnBrk="0" hangingPunct="1"/>
            <a:r>
              <a:rPr kumimoji="0" lang="ar-SA"/>
              <a:t>المستوى الرابع</a:t>
            </a:r>
          </a:p>
          <a:p>
            <a:pPr lvl="4" eaLnBrk="1" latinLnBrk="0" hangingPunct="1"/>
            <a:r>
              <a:rPr kumimoji="0" lang="ar-SA"/>
              <a:t>المستوى الخامس</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1"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r" rtl="1"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r" rtl="1"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r" rtl="1"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r" rtl="1"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r" rtl="1"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r" rtl="1"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r" rtl="1"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r" rtl="1"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r" rtl="1"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276872"/>
            <a:ext cx="7772400" cy="3024336"/>
          </a:xfrm>
        </p:spPr>
        <p:txBody>
          <a:bodyPr>
            <a:normAutofit fontScale="90000"/>
          </a:bodyPr>
          <a:lstStyle/>
          <a:p>
            <a:r>
              <a:rPr lang="en-US" sz="4000" b="1" dirty="0" smtClean="0"/>
              <a:t> </a:t>
            </a:r>
            <a:r>
              <a:rPr lang="ar-IQ" sz="4000" b="1" dirty="0"/>
              <a:t/>
            </a:r>
            <a:br>
              <a:rPr lang="ar-IQ" sz="4000" b="1" dirty="0"/>
            </a:br>
            <a:r>
              <a:rPr lang="en-US" sz="4000" b="1" dirty="0" smtClean="0"/>
              <a:t> </a:t>
            </a:r>
            <a:r>
              <a:rPr lang="ar-IQ" sz="4000" b="1" dirty="0"/>
              <a:t/>
            </a:r>
            <a:br>
              <a:rPr lang="ar-IQ" sz="4000" b="1" dirty="0"/>
            </a:br>
            <a:r>
              <a:rPr lang="ar-IQ" sz="4000" b="1" dirty="0"/>
              <a:t/>
            </a:r>
            <a:br>
              <a:rPr lang="ar-IQ" sz="4000" b="1" dirty="0"/>
            </a:br>
            <a:r>
              <a:rPr lang="ar-IQ" sz="4000" b="1" dirty="0"/>
              <a:t/>
            </a:r>
            <a:br>
              <a:rPr lang="ar-IQ" sz="4000" b="1" dirty="0"/>
            </a:br>
            <a:r>
              <a:rPr lang="ar-IQ" sz="4900" b="1" dirty="0">
                <a:solidFill>
                  <a:srgbClr val="FF0000"/>
                </a:solidFill>
              </a:rPr>
              <a:t>مهارة الانسياب</a:t>
            </a:r>
            <a:br>
              <a:rPr lang="ar-IQ" sz="4900" b="1" dirty="0">
                <a:solidFill>
                  <a:srgbClr val="FF0000"/>
                </a:solidFill>
              </a:rPr>
            </a:br>
            <a:r>
              <a:rPr lang="ar-IQ" sz="4900" b="1" dirty="0">
                <a:solidFill>
                  <a:srgbClr val="FF0000"/>
                </a:solidFill>
              </a:rPr>
              <a:t> </a:t>
            </a:r>
            <a:r>
              <a:rPr lang="ar-IQ" sz="5300" b="1" dirty="0">
                <a:solidFill>
                  <a:srgbClr val="FF0000"/>
                </a:solidFill>
              </a:rPr>
              <a:t>الطفو</a:t>
            </a:r>
            <a:r>
              <a:rPr lang="ar-IQ" sz="4000" b="1" dirty="0"/>
              <a:t/>
            </a:r>
            <a:br>
              <a:rPr lang="ar-IQ" sz="4000" b="1" dirty="0"/>
            </a:br>
            <a:r>
              <a:rPr lang="ar-IQ" sz="4000" b="1" dirty="0"/>
              <a:t> </a:t>
            </a:r>
          </a:p>
        </p:txBody>
      </p:sp>
    </p:spTree>
    <p:extLst>
      <p:ext uri="{BB962C8B-B14F-4D97-AF65-F5344CB8AC3E}">
        <p14:creationId xmlns:p14="http://schemas.microsoft.com/office/powerpoint/2010/main" val="16106156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251520" y="404664"/>
            <a:ext cx="8388424" cy="5078313"/>
          </a:xfrm>
          <a:prstGeom prst="rect">
            <a:avLst/>
          </a:prstGeom>
        </p:spPr>
        <p:txBody>
          <a:bodyPr wrap="square">
            <a:spAutoFit/>
          </a:bodyPr>
          <a:lstStyle/>
          <a:p>
            <a:r>
              <a:rPr lang="ar-SA" sz="3600" dirty="0">
                <a:latin typeface="Times New Roman"/>
                <a:ea typeface="Times New Roman"/>
              </a:rPr>
              <a:t>يعرف الطفو بأنه بقاء الجسم كليا أو جزئيا بمستوى سطح الماء. ويجب أن يضع المعلم في حساباته بعض المبتدئين الذين لا يستطيعون الطفو في الماء ويجدون صعوبة في الطفو وذلك لعدة أسباب منها طبيعة أجسامهم أو بسبب الخوف الشديد والتوتر والتشنج العضلي وفي هذه الحالة يجب على المعلم أن يستعمل المساعدة من قبله أو يسمح لهم باستعمال أداة الطفو التي تساعد على الطفو وتحت إشرافه ويكون بالقرب منهم. واهم شيء هو أن يترك المبتدئ عضلاته مرتخية وبدون توتر</a:t>
            </a:r>
            <a:r>
              <a:rPr lang="ar-SA" sz="2800" dirty="0">
                <a:latin typeface="Times New Roman"/>
                <a:ea typeface="Times New Roman"/>
              </a:rPr>
              <a:t>. </a:t>
            </a:r>
            <a:endParaRPr lang="en-US" sz="2400" dirty="0">
              <a:effectLst/>
              <a:latin typeface="Times New Roman"/>
              <a:ea typeface="Times New Roman"/>
            </a:endParaRPr>
          </a:p>
        </p:txBody>
      </p:sp>
    </p:spTree>
    <p:extLst>
      <p:ext uri="{BB962C8B-B14F-4D97-AF65-F5344CB8AC3E}">
        <p14:creationId xmlns:p14="http://schemas.microsoft.com/office/powerpoint/2010/main" val="31883222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79512" y="260648"/>
            <a:ext cx="8856984" cy="6274538"/>
          </a:xfrm>
          <a:prstGeom prst="rect">
            <a:avLst/>
          </a:prstGeom>
        </p:spPr>
        <p:txBody>
          <a:bodyPr wrap="square">
            <a:spAutoFit/>
          </a:bodyPr>
          <a:lstStyle/>
          <a:p>
            <a:pPr algn="ctr"/>
            <a:r>
              <a:rPr lang="ar-IQ" sz="2800" dirty="0">
                <a:latin typeface="Times New Roman"/>
                <a:ea typeface="Times New Roman"/>
              </a:rPr>
              <a:t>انواع الطفو :</a:t>
            </a:r>
            <a:endParaRPr lang="en-US" sz="2400" dirty="0">
              <a:effectLst/>
              <a:latin typeface="Times New Roman"/>
              <a:ea typeface="Times New Roman"/>
            </a:endParaRPr>
          </a:p>
          <a:p>
            <a:r>
              <a:rPr lang="ar-IQ" sz="2800" dirty="0">
                <a:latin typeface="Times New Roman"/>
                <a:ea typeface="Times New Roman"/>
              </a:rPr>
              <a:t>1- الطفو بثني الجذع </a:t>
            </a:r>
            <a:r>
              <a:rPr lang="ar-IQ" sz="2800" dirty="0" err="1">
                <a:latin typeface="Times New Roman"/>
                <a:ea typeface="Times New Roman"/>
              </a:rPr>
              <a:t>للامام</a:t>
            </a:r>
            <a:r>
              <a:rPr lang="ar-IQ" sz="2800" dirty="0">
                <a:latin typeface="Times New Roman"/>
                <a:ea typeface="Times New Roman"/>
              </a:rPr>
              <a:t>:</a:t>
            </a:r>
          </a:p>
          <a:p>
            <a:r>
              <a:rPr lang="ar-IQ" sz="2800" dirty="0">
                <a:effectLst/>
                <a:latin typeface="Times New Roman"/>
                <a:ea typeface="Times New Roman"/>
              </a:rPr>
              <a:t>التمرينات الخاصة بمهارة الطفو بثني الجذع:</a:t>
            </a:r>
            <a:endParaRPr lang="en-US" sz="2400" dirty="0">
              <a:effectLst/>
              <a:latin typeface="Times New Roman"/>
              <a:ea typeface="Times New Roman"/>
            </a:endParaRPr>
          </a:p>
          <a:p>
            <a:r>
              <a:rPr lang="ar-SA" sz="2800" dirty="0">
                <a:latin typeface="Times New Roman"/>
                <a:ea typeface="Times New Roman"/>
              </a:rPr>
              <a:t>1-  الوقوف في منطقة الضحل ويكون الماء بمستوى وسط الجسم ثم مد الرجل اليسرى إلى الأعلى بشكل مستقيم ثم يعاد التمرين على الرجل الأخرى وهكذا . ويعد هذا التمرين مدخل تمارين الطفو. </a:t>
            </a:r>
            <a:endParaRPr lang="en-US" sz="2400" dirty="0">
              <a:effectLst/>
              <a:latin typeface="Times New Roman"/>
              <a:ea typeface="Times New Roman"/>
            </a:endParaRPr>
          </a:p>
          <a:p>
            <a:pPr lvl="0">
              <a:lnSpc>
                <a:spcPct val="115000"/>
              </a:lnSpc>
              <a:spcAft>
                <a:spcPts val="1000"/>
              </a:spcAft>
              <a:tabLst>
                <a:tab pos="228600" algn="l"/>
              </a:tabLst>
            </a:pPr>
            <a:r>
              <a:rPr lang="ar-SA" sz="2800" dirty="0">
                <a:latin typeface="Calibri"/>
                <a:ea typeface="Calibri"/>
              </a:rPr>
              <a:t>2- الطفو بثني الجذع للأمام, يقف المبتدئ داخل الحوض في منطقة الضحل ويفضل أن يكون مستوى الماء بمستوى الأكتاف ثم يأخذ شهيقاً عميقاً ويكتم التنفس وبعدها يأخذ الوضع بثني الجذع اماما أسفل مع ترك الذراعين والرجلين متدلية. وفي هذه النقطة تصل اليدان نحو القدمين ويكون الجسم مسترخياً. بالإضافة إلى ارتفاع القدمين عن قاع الحوض تدريجيا، ويمكن للمبتدئ أن يستمر بهذا الوضع لعدة ثواني ومن المستحسن أن يقوم المبتدئ بالعد من </a:t>
            </a:r>
          </a:p>
          <a:p>
            <a:pPr lvl="0">
              <a:lnSpc>
                <a:spcPct val="115000"/>
              </a:lnSpc>
              <a:spcAft>
                <a:spcPts val="1000"/>
              </a:spcAft>
              <a:tabLst>
                <a:tab pos="228600" algn="l"/>
              </a:tabLst>
            </a:pPr>
            <a:r>
              <a:rPr lang="ar-SA" sz="2800" dirty="0">
                <a:latin typeface="Calibri"/>
                <a:ea typeface="Calibri"/>
              </a:rPr>
              <a:t>(1–10). </a:t>
            </a:r>
            <a:endParaRPr lang="en-US" sz="2000" dirty="0">
              <a:effectLst/>
              <a:latin typeface="Calibri"/>
              <a:ea typeface="Calibri"/>
            </a:endParaRPr>
          </a:p>
        </p:txBody>
      </p:sp>
    </p:spTree>
    <p:extLst>
      <p:ext uri="{BB962C8B-B14F-4D97-AF65-F5344CB8AC3E}">
        <p14:creationId xmlns:p14="http://schemas.microsoft.com/office/powerpoint/2010/main" val="9268271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صورة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9593" y="980728"/>
            <a:ext cx="7200800" cy="3960440"/>
          </a:xfrm>
          <a:prstGeom prst="rect">
            <a:avLst/>
          </a:prstGeom>
        </p:spPr>
      </p:pic>
    </p:spTree>
    <p:extLst>
      <p:ext uri="{BB962C8B-B14F-4D97-AF65-F5344CB8AC3E}">
        <p14:creationId xmlns:p14="http://schemas.microsoft.com/office/powerpoint/2010/main" val="4234769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611560" y="836712"/>
            <a:ext cx="7920880" cy="4031873"/>
          </a:xfrm>
          <a:prstGeom prst="rect">
            <a:avLst/>
          </a:prstGeom>
        </p:spPr>
        <p:txBody>
          <a:bodyPr wrap="square">
            <a:spAutoFit/>
          </a:bodyPr>
          <a:lstStyle/>
          <a:p>
            <a:r>
              <a:rPr lang="ar-IQ" sz="3200" b="1" dirty="0">
                <a:solidFill>
                  <a:srgbClr val="FF0000"/>
                </a:solidFill>
                <a:latin typeface="Times New Roman"/>
                <a:ea typeface="Times New Roman"/>
              </a:rPr>
              <a:t>2</a:t>
            </a:r>
            <a:r>
              <a:rPr lang="ar-SA" sz="3200" b="1" dirty="0">
                <a:solidFill>
                  <a:srgbClr val="FF0000"/>
                </a:solidFill>
                <a:latin typeface="Times New Roman"/>
                <a:ea typeface="Times New Roman"/>
              </a:rPr>
              <a:t>-   الطفو بمد الذراعين والرجلين</a:t>
            </a:r>
            <a:r>
              <a:rPr lang="ar-IQ" sz="3200" b="1" dirty="0">
                <a:solidFill>
                  <a:srgbClr val="FF0000"/>
                </a:solidFill>
                <a:latin typeface="Times New Roman"/>
                <a:ea typeface="Times New Roman"/>
              </a:rPr>
              <a:t>:</a:t>
            </a:r>
          </a:p>
          <a:p>
            <a:r>
              <a:rPr lang="ar-SA" sz="3200" b="1" dirty="0">
                <a:solidFill>
                  <a:srgbClr val="FF0000"/>
                </a:solidFill>
                <a:latin typeface="Times New Roman"/>
                <a:ea typeface="Times New Roman"/>
              </a:rPr>
              <a:t> </a:t>
            </a:r>
            <a:r>
              <a:rPr lang="ar-SA" sz="3200" dirty="0">
                <a:latin typeface="Times New Roman"/>
                <a:ea typeface="Times New Roman"/>
              </a:rPr>
              <a:t>وهذا التمرين مكمل للتمرين ( طفو القرفصاء). وبعد أن يأخذ المبتدئ وضع القرفصاء ويستقر بهذا الوضع بعض الوقت , يبدأ بمد الذراعين إلى الأمام والرجلين إلى الخلف ويكون هذا المد بوقت واحد دون تأخير بالمد بين الذراعين والرجلين وهذا الوضع يقربنا إلى وضع الانسياب الأمامي فيصبح الجسم ممتدا على سطح الماء بصورة أفقية. </a:t>
            </a:r>
            <a:r>
              <a:rPr lang="ar-IQ" sz="3200" dirty="0" smtClean="0">
                <a:latin typeface="Times New Roman"/>
                <a:ea typeface="Times New Roman"/>
              </a:rPr>
              <a:t>و يعرف </a:t>
            </a:r>
            <a:r>
              <a:rPr lang="ar-IQ" sz="3200" smtClean="0">
                <a:latin typeface="Times New Roman"/>
                <a:ea typeface="Times New Roman"/>
              </a:rPr>
              <a:t>بالطفو الطولي </a:t>
            </a:r>
            <a:endParaRPr lang="en-US" sz="2800" dirty="0">
              <a:latin typeface="Times New Roman"/>
              <a:ea typeface="Times New Roman"/>
            </a:endParaRPr>
          </a:p>
        </p:txBody>
      </p:sp>
    </p:spTree>
    <p:extLst>
      <p:ext uri="{BB962C8B-B14F-4D97-AF65-F5344CB8AC3E}">
        <p14:creationId xmlns:p14="http://schemas.microsoft.com/office/powerpoint/2010/main" val="28514931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صورة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31640" y="1124744"/>
            <a:ext cx="6264696" cy="3672408"/>
          </a:xfrm>
          <a:prstGeom prst="rect">
            <a:avLst/>
          </a:prstGeom>
        </p:spPr>
      </p:pic>
    </p:spTree>
    <p:extLst>
      <p:ext uri="{BB962C8B-B14F-4D97-AF65-F5344CB8AC3E}">
        <p14:creationId xmlns:p14="http://schemas.microsoft.com/office/powerpoint/2010/main" val="10770979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97835" y="188640"/>
            <a:ext cx="8784976" cy="5016758"/>
          </a:xfrm>
          <a:prstGeom prst="rect">
            <a:avLst/>
          </a:prstGeom>
        </p:spPr>
        <p:txBody>
          <a:bodyPr wrap="square">
            <a:spAutoFit/>
          </a:bodyPr>
          <a:lstStyle/>
          <a:p>
            <a:r>
              <a:rPr lang="ar-IQ" sz="3200" b="1" i="1" dirty="0">
                <a:solidFill>
                  <a:srgbClr val="FF0000"/>
                </a:solidFill>
                <a:latin typeface="Times New Roman"/>
                <a:ea typeface="Times New Roman"/>
              </a:rPr>
              <a:t>3</a:t>
            </a:r>
            <a:r>
              <a:rPr lang="ar-SA" sz="3200" b="1" i="1" dirty="0">
                <a:solidFill>
                  <a:srgbClr val="FF0000"/>
                </a:solidFill>
                <a:latin typeface="Times New Roman"/>
                <a:ea typeface="Times New Roman"/>
              </a:rPr>
              <a:t>-  طفو القرفصاء </a:t>
            </a:r>
            <a:endParaRPr lang="en-US" sz="2800" b="1" i="1" dirty="0">
              <a:solidFill>
                <a:srgbClr val="FF0000"/>
              </a:solidFill>
              <a:effectLst/>
              <a:latin typeface="Times New Roman"/>
              <a:ea typeface="Times New Roman"/>
            </a:endParaRPr>
          </a:p>
          <a:p>
            <a:r>
              <a:rPr lang="ar-SA" sz="3200" dirty="0">
                <a:latin typeface="Times New Roman"/>
                <a:ea typeface="Times New Roman"/>
              </a:rPr>
              <a:t> يعد طفو القرفصاء من التمارين المهمة في عملية التعليم. لأنه يعطي الثقة للمبتدئ بنفسه وكذلك يبعد عنه الخوف لذا يجب على المعلم أن يهتم بهذا التمرين . ويقف المبتدئ في منطقة الضحل ويكون الماء بمستوى الكتف ثم يأخذ شهيقا عميقا وبعد ذلك يسحب ركبته إلى الصدر وتمسك ذراعاه الرجلين مع سحب الحنك إلى الصدر ,ويبقى المبتدئ محتفظا بالهواء المحبوس في الرئتين لحين خروجه مرة ثانية وهذا الهواء المحبوس في الرئتين والتقوس في الظهر يساعد على الطفو إلى الأعلى وظهور جسم المبتدئ خارج سطح الماء. يعاد التمرين لحين استيعابه بصورة صحيحة</a:t>
            </a:r>
            <a:r>
              <a:rPr lang="ar-SA" sz="2800" dirty="0">
                <a:latin typeface="Times New Roman"/>
                <a:ea typeface="Times New Roman"/>
              </a:rPr>
              <a:t>. </a:t>
            </a:r>
            <a:endParaRPr lang="en-US" sz="2400" dirty="0">
              <a:effectLst/>
              <a:latin typeface="Times New Roman"/>
              <a:ea typeface="Times New Roman"/>
            </a:endParaRPr>
          </a:p>
        </p:txBody>
      </p:sp>
    </p:spTree>
    <p:extLst>
      <p:ext uri="{BB962C8B-B14F-4D97-AF65-F5344CB8AC3E}">
        <p14:creationId xmlns:p14="http://schemas.microsoft.com/office/powerpoint/2010/main" val="25695233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صورة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75656" y="980728"/>
            <a:ext cx="5760640" cy="3888432"/>
          </a:xfrm>
          <a:prstGeom prst="rect">
            <a:avLst/>
          </a:prstGeom>
        </p:spPr>
      </p:pic>
    </p:spTree>
    <p:extLst>
      <p:ext uri="{BB962C8B-B14F-4D97-AF65-F5344CB8AC3E}">
        <p14:creationId xmlns:p14="http://schemas.microsoft.com/office/powerpoint/2010/main" val="36249436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79512" y="188640"/>
            <a:ext cx="8820472" cy="5693866"/>
          </a:xfrm>
          <a:prstGeom prst="rect">
            <a:avLst/>
          </a:prstGeom>
        </p:spPr>
        <p:txBody>
          <a:bodyPr wrap="square">
            <a:spAutoFit/>
          </a:bodyPr>
          <a:lstStyle/>
          <a:p>
            <a:r>
              <a:rPr lang="ar-IQ" sz="2800" b="1">
                <a:solidFill>
                  <a:srgbClr val="FF0000"/>
                </a:solidFill>
                <a:latin typeface="Times New Roman"/>
                <a:ea typeface="Times New Roman"/>
              </a:rPr>
              <a:t>4</a:t>
            </a:r>
            <a:r>
              <a:rPr lang="ar-SA" sz="2800" b="1">
                <a:solidFill>
                  <a:srgbClr val="FF0000"/>
                </a:solidFill>
                <a:latin typeface="Times New Roman"/>
                <a:ea typeface="Times New Roman"/>
              </a:rPr>
              <a:t>-  </a:t>
            </a:r>
            <a:r>
              <a:rPr lang="ar-SA" sz="2800" b="1" dirty="0">
                <a:solidFill>
                  <a:srgbClr val="FF0000"/>
                </a:solidFill>
                <a:latin typeface="Times New Roman"/>
                <a:ea typeface="Times New Roman"/>
              </a:rPr>
              <a:t>طفو النجمة</a:t>
            </a:r>
            <a:r>
              <a:rPr lang="ar-IQ" sz="2800" b="1" dirty="0">
                <a:solidFill>
                  <a:srgbClr val="FF0000"/>
                </a:solidFill>
                <a:latin typeface="Times New Roman"/>
                <a:ea typeface="Times New Roman"/>
              </a:rPr>
              <a:t>:</a:t>
            </a:r>
            <a:r>
              <a:rPr lang="ar-SA" sz="2800" b="1" dirty="0">
                <a:solidFill>
                  <a:srgbClr val="FF0000"/>
                </a:solidFill>
                <a:latin typeface="Times New Roman"/>
                <a:ea typeface="Times New Roman"/>
              </a:rPr>
              <a:t> </a:t>
            </a:r>
            <a:r>
              <a:rPr lang="ar-SA" sz="2800" dirty="0">
                <a:latin typeface="Times New Roman"/>
                <a:ea typeface="Times New Roman"/>
              </a:rPr>
              <a:t>هناك تمارين لأوضاع الطفو تساعد في زيادة سيطرة المبتدئ على الطفو ويعطي المدرس هذه التمارين بعد أن يكون المبتدئ قد أدى تمرين الطفو أعلاه بصورة صحيحة: </a:t>
            </a:r>
            <a:endParaRPr lang="en-US" sz="2400" dirty="0">
              <a:effectLst/>
              <a:latin typeface="Times New Roman"/>
              <a:ea typeface="Times New Roman"/>
            </a:endParaRPr>
          </a:p>
          <a:p>
            <a:r>
              <a:rPr lang="ar-SA" sz="2800" dirty="0">
                <a:latin typeface="Times New Roman"/>
                <a:ea typeface="Times New Roman"/>
              </a:rPr>
              <a:t>أ-   الوضع النجمي : بعد أن يأخذ المبتدئ وضع الطفو الأفقي يبدأ بفتح الذراعين للجانب والرجلين للخارج بشكل يشابه النجمة.</a:t>
            </a:r>
            <a:endParaRPr lang="en-US" sz="2400" dirty="0">
              <a:effectLst/>
              <a:latin typeface="Times New Roman"/>
              <a:ea typeface="Times New Roman"/>
            </a:endParaRPr>
          </a:p>
          <a:p>
            <a:r>
              <a:rPr lang="ar-SA" sz="2800" dirty="0">
                <a:latin typeface="Times New Roman"/>
                <a:ea typeface="Times New Roman"/>
              </a:rPr>
              <a:t>ب- التمرين السابق نفسه : يبدأ غلق الرجلين وجعلها متلاصقة مع المحافظة على فتح الذراعين للجانب . </a:t>
            </a:r>
            <a:endParaRPr lang="en-US" sz="2400" dirty="0">
              <a:effectLst/>
              <a:latin typeface="Times New Roman"/>
              <a:ea typeface="Times New Roman"/>
            </a:endParaRPr>
          </a:p>
          <a:p>
            <a:r>
              <a:rPr lang="ar-SA" sz="2800" dirty="0">
                <a:latin typeface="Times New Roman"/>
                <a:ea typeface="Times New Roman"/>
              </a:rPr>
              <a:t>ج-  التمرين الثالث : فتح الرجلين للخارج ووضع الذراعين بجانب الجسم. </a:t>
            </a:r>
            <a:endParaRPr lang="en-US" sz="2400" dirty="0">
              <a:effectLst/>
              <a:latin typeface="Times New Roman"/>
              <a:ea typeface="Times New Roman"/>
            </a:endParaRPr>
          </a:p>
          <a:p>
            <a:r>
              <a:rPr lang="ar-SA" sz="2800" dirty="0">
                <a:latin typeface="Times New Roman"/>
                <a:ea typeface="Times New Roman"/>
              </a:rPr>
              <a:t>د-   ويمكن زيادة صعوبة هذا التمرين وذلك بزيادة التوافق الحركي وذلك بغلق الرجلين وفتح الذراعين ثم فتح الرجلين وغلق الذراعين ويكون الرأس بين الذراعين دائما.</a:t>
            </a:r>
            <a:endParaRPr lang="en-US" sz="2400" dirty="0">
              <a:effectLst/>
              <a:latin typeface="Times New Roman"/>
              <a:ea typeface="Times New Roman"/>
            </a:endParaRPr>
          </a:p>
          <a:p>
            <a:r>
              <a:rPr lang="ar-SA" sz="2800" dirty="0">
                <a:latin typeface="Times New Roman"/>
                <a:ea typeface="Times New Roman"/>
              </a:rPr>
              <a:t>هـ-  ويمكن استمرارية هذا التمرين وذلك برفع الرأس لأخذ الشهيق ومن ثم خفضه  داخل الماء. </a:t>
            </a:r>
            <a:endParaRPr lang="en-US" sz="2400" dirty="0">
              <a:effectLst/>
              <a:latin typeface="Times New Roman"/>
              <a:ea typeface="Times New Roman"/>
            </a:endParaRPr>
          </a:p>
        </p:txBody>
      </p:sp>
    </p:spTree>
    <p:extLst>
      <p:ext uri="{BB962C8B-B14F-4D97-AF65-F5344CB8AC3E}">
        <p14:creationId xmlns:p14="http://schemas.microsoft.com/office/powerpoint/2010/main" val="2219340137"/>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مدني">
  <a:themeElements>
    <a:clrScheme name="تقنية">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مدني">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مدني">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22</TotalTime>
  <Words>498</Words>
  <Application>Microsoft Office PowerPoint</Application>
  <PresentationFormat>عرض على الشاشة (3:4)‏</PresentationFormat>
  <Paragraphs>18</Paragraphs>
  <Slides>9</Slides>
  <Notes>0</Notes>
  <HiddenSlides>0</HiddenSlides>
  <MMClips>0</MMClips>
  <ScaleCrop>false</ScaleCrop>
  <HeadingPairs>
    <vt:vector size="4" baseType="variant">
      <vt:variant>
        <vt:lpstr>نسق</vt:lpstr>
      </vt:variant>
      <vt:variant>
        <vt:i4>1</vt:i4>
      </vt:variant>
      <vt:variant>
        <vt:lpstr>عناوين الشرائح</vt:lpstr>
      </vt:variant>
      <vt:variant>
        <vt:i4>9</vt:i4>
      </vt:variant>
    </vt:vector>
  </HeadingPairs>
  <TitlesOfParts>
    <vt:vector size="10" baseType="lpstr">
      <vt:lpstr>مدني</vt:lpstr>
      <vt:lpstr>      مهارة الانسياب  الطفو  </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Company>Microsoft (C)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مهارة الطفو</dc:title>
  <dc:creator>almalak center</dc:creator>
  <cp:lastModifiedBy>Maher</cp:lastModifiedBy>
  <cp:revision>10</cp:revision>
  <dcterms:created xsi:type="dcterms:W3CDTF">2018-12-18T07:46:37Z</dcterms:created>
  <dcterms:modified xsi:type="dcterms:W3CDTF">2022-12-28T05:40:01Z</dcterms:modified>
</cp:coreProperties>
</file>